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5">
  <p:sldMasterIdLst>
    <p:sldMasterId id="2147483708" r:id="rId1"/>
  </p:sldMasterIdLst>
  <p:sldIdLst>
    <p:sldId id="256" r:id="rId2"/>
  </p:sldIdLst>
  <p:sldSz cx="7315200" cy="96012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206304-8F16-49EA-B114-F14626886F76}" v="10" dt="2026-05-17T19:04:45.0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390" y="96"/>
      </p:cViewPr>
      <p:guideLst>
        <p:guide orient="horz" pos="3024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Story" userId="hnpY1YscW2lDC8zIyJKP99hISWinEY1n1WAFHCjxQ6M=" providerId="None" clId="Web-{C2206304-8F16-49EA-B114-F14626886F76}"/>
    <pc:docChg chg="modSld">
      <pc:chgData name="Amy Story" userId="hnpY1YscW2lDC8zIyJKP99hISWinEY1n1WAFHCjxQ6M=" providerId="None" clId="Web-{C2206304-8F16-49EA-B114-F14626886F76}" dt="2026-05-17T19:04:45.056" v="5" actId="20577"/>
      <pc:docMkLst>
        <pc:docMk/>
      </pc:docMkLst>
      <pc:sldChg chg="modSp">
        <pc:chgData name="Amy Story" userId="hnpY1YscW2lDC8zIyJKP99hISWinEY1n1WAFHCjxQ6M=" providerId="None" clId="Web-{C2206304-8F16-49EA-B114-F14626886F76}" dt="2026-05-17T19:04:45.056" v="5" actId="20577"/>
        <pc:sldMkLst>
          <pc:docMk/>
          <pc:sldMk cId="3285648075" sldId="256"/>
        </pc:sldMkLst>
        <pc:spChg chg="mod">
          <ac:chgData name="Amy Story" userId="hnpY1YscW2lDC8zIyJKP99hISWinEY1n1WAFHCjxQ6M=" providerId="None" clId="Web-{C2206304-8F16-49EA-B114-F14626886F76}" dt="2026-05-17T19:04:45.056" v="5" actId="20577"/>
          <ac:spMkLst>
            <pc:docMk/>
            <pc:sldMk cId="3285648075" sldId="256"/>
            <ac:spMk id="34" creationId="{A8A9777F-7CA6-4B0D-9F7B-B9066FA5EFDC}"/>
          </ac:spMkLst>
        </pc:spChg>
        <pc:graphicFrameChg chg="mod modGraphic">
          <ac:chgData name="Amy Story" userId="hnpY1YscW2lDC8zIyJKP99hISWinEY1n1WAFHCjxQ6M=" providerId="None" clId="Web-{C2206304-8F16-49EA-B114-F14626886F76}" dt="2026-05-17T19:04:36.322" v="4"/>
          <ac:graphicFrameMkLst>
            <pc:docMk/>
            <pc:sldMk cId="3285648075" sldId="256"/>
            <ac:graphicFrameMk id="35" creationId="{817C90CA-80CB-47CD-A174-6F5E1BB37D7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571308"/>
            <a:ext cx="6217920" cy="334264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42853"/>
            <a:ext cx="5486400" cy="2318067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7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8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11175"/>
            <a:ext cx="157734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1175"/>
            <a:ext cx="464058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05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1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393635"/>
            <a:ext cx="6309360" cy="3993832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425250"/>
            <a:ext cx="6309360" cy="2100262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48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555875"/>
            <a:ext cx="310896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555875"/>
            <a:ext cx="310896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0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11177"/>
            <a:ext cx="630936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353628"/>
            <a:ext cx="3094672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507105"/>
            <a:ext cx="3094672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353628"/>
            <a:ext cx="3109913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507105"/>
            <a:ext cx="310991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4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42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58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82397"/>
            <a:ext cx="3703320" cy="6823075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2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82397"/>
            <a:ext cx="3703320" cy="6823075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0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1177"/>
            <a:ext cx="630936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555875"/>
            <a:ext cx="630936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898892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B1335-857D-4DB2-B293-367315D7FB7F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898892"/>
            <a:ext cx="2468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898892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3D36D-6F76-4189-9A99-8F2E23B41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2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id="{C329B002-95A5-A247-9043-693657EE1164}"/>
              </a:ext>
            </a:extLst>
          </p:cNvPr>
          <p:cNvSpPr txBox="1"/>
          <p:nvPr/>
        </p:nvSpPr>
        <p:spPr>
          <a:xfrm>
            <a:off x="14940969" y="1031929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33" name="Picture 32" descr="A close up of a logo&#10;&#10;Description automatically generated">
            <a:extLst>
              <a:ext uri="{FF2B5EF4-FFF2-40B4-BE49-F238E27FC236}">
                <a16:creationId xmlns:a16="http://schemas.microsoft.com/office/drawing/2014/main" id="{0B58F73A-EE36-4C4B-9119-6592A4603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56479" y="481576"/>
            <a:ext cx="5926217" cy="7057024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A8A9777F-7CA6-4B0D-9F7B-B9066FA5EFDC}"/>
              </a:ext>
            </a:extLst>
          </p:cNvPr>
          <p:cNvSpPr/>
          <p:nvPr/>
        </p:nvSpPr>
        <p:spPr>
          <a:xfrm>
            <a:off x="96223" y="1159516"/>
            <a:ext cx="3455649" cy="59862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200" b="1" dirty="0">
                <a:latin typeface="Special Elite"/>
              </a:rPr>
              <a:t>Crème </a:t>
            </a:r>
            <a:r>
              <a:rPr lang="en-US" sz="1200" b="1" dirty="0" err="1">
                <a:latin typeface="Special Elite"/>
              </a:rPr>
              <a:t>Brulee</a:t>
            </a:r>
            <a:r>
              <a:rPr lang="en-US" sz="1200" b="1" dirty="0">
                <a:latin typeface="Special Elite"/>
              </a:rPr>
              <a:t> French Toast $17</a:t>
            </a:r>
            <a:endParaRPr lang="en-US" sz="1200" dirty="0">
              <a:latin typeface="Special Elite"/>
            </a:endParaRPr>
          </a:p>
          <a:p>
            <a:pPr algn="ctr"/>
            <a:r>
              <a:rPr lang="en-US" sz="1200" dirty="0">
                <a:highlight>
                  <a:srgbClr val="FFFFFF"/>
                </a:highlight>
                <a:latin typeface="Special Elite"/>
              </a:rPr>
              <a:t>Bruleed Vanilla Custard, Berry Compote</a:t>
            </a:r>
            <a:endParaRPr lang="en-US" sz="1200" dirty="0">
              <a:latin typeface="Special Elite"/>
              <a:ea typeface="Calibri"/>
              <a:cs typeface="Calibri"/>
            </a:endParaRPr>
          </a:p>
          <a:p>
            <a:pPr algn="ctr"/>
            <a:endParaRPr lang="en-US" sz="1200" b="0" dirty="0">
              <a:latin typeface="Special Elite" panose="02000506000000020004" pitchFamily="2" charset="0"/>
            </a:endParaRPr>
          </a:p>
          <a:p>
            <a:pPr algn="ctr"/>
            <a:r>
              <a:rPr lang="en-US" sz="1200" b="1" dirty="0">
                <a:latin typeface="Special Elite"/>
              </a:rPr>
              <a:t>Tavern Burrito $18</a:t>
            </a:r>
            <a:endParaRPr lang="en-US" sz="1200" dirty="0">
              <a:latin typeface="Special Elite" panose="02000506000000020004" pitchFamily="2" charset="0"/>
            </a:endParaRPr>
          </a:p>
          <a:p>
            <a:pPr algn="ctr"/>
            <a:r>
              <a:rPr lang="en-US" sz="1200" dirty="0">
                <a:latin typeface="Special Elite"/>
              </a:rPr>
              <a:t>Cheesy Cheddar Eggs, Sausage, Bacon, Pico De Gallo, Smashed Avocado, Potato, Bang </a:t>
            </a:r>
            <a:r>
              <a:rPr lang="en-US" sz="1200" dirty="0" err="1">
                <a:latin typeface="Special Elite"/>
              </a:rPr>
              <a:t>Bang</a:t>
            </a:r>
            <a:r>
              <a:rPr lang="en-US" sz="1200" dirty="0">
                <a:latin typeface="Special Elite"/>
              </a:rPr>
              <a:t> Sauce, Queso </a:t>
            </a:r>
            <a:endParaRPr lang="en-US" sz="1200" dirty="0">
              <a:latin typeface="Special Elite" panose="02000506000000020004" pitchFamily="2" charset="0"/>
            </a:endParaRPr>
          </a:p>
          <a:p>
            <a:pPr algn="ctr"/>
            <a:endParaRPr lang="en-US" sz="1200" dirty="0">
              <a:latin typeface="Special Elite"/>
            </a:endParaRPr>
          </a:p>
          <a:p>
            <a:pPr algn="ctr"/>
            <a:r>
              <a:rPr lang="en-US" sz="1200" b="1" dirty="0">
                <a:latin typeface="Special Elite"/>
              </a:rPr>
              <a:t>Wild Mushroom Benny $16 </a:t>
            </a:r>
            <a:endParaRPr lang="en-US" sz="1200" dirty="0">
              <a:latin typeface="Special Elite"/>
            </a:endParaRPr>
          </a:p>
          <a:p>
            <a:pPr algn="ctr"/>
            <a:r>
              <a:rPr lang="en-US" sz="1200" dirty="0">
                <a:highlight>
                  <a:srgbClr val="FFFFFF"/>
                </a:highlight>
                <a:latin typeface="Special Elite"/>
              </a:rPr>
              <a:t>Sauteed Mushrooms, Thick Cut Challah, Parmesan Cheese, 2 Poached Eggs, Truffle Hollandaise</a:t>
            </a:r>
            <a:endParaRPr lang="en-US" sz="1200" dirty="0">
              <a:latin typeface="Special Elite" panose="02000506000000020004" pitchFamily="2" charset="0"/>
            </a:endParaRPr>
          </a:p>
          <a:p>
            <a:pPr algn="ctr"/>
            <a:r>
              <a:rPr lang="en-US" sz="1200" b="1" dirty="0">
                <a:latin typeface="Special Elite"/>
              </a:rPr>
              <a:t>Add Bacon $2</a:t>
            </a:r>
            <a:endParaRPr lang="en-US" sz="1200" dirty="0">
              <a:latin typeface="Special Elite" panose="02000506000000020004" pitchFamily="2" charset="0"/>
            </a:endParaRPr>
          </a:p>
          <a:p>
            <a:pPr algn="ctr"/>
            <a:endParaRPr lang="en-US" sz="1200" dirty="0">
              <a:latin typeface="Special Elite"/>
            </a:endParaRPr>
          </a:p>
          <a:p>
            <a:pPr algn="ctr"/>
            <a:r>
              <a:rPr lang="en-US" sz="1200" b="1" dirty="0">
                <a:latin typeface="Special Elite"/>
              </a:rPr>
              <a:t>Better Than Last Night’s Pizza $17</a:t>
            </a:r>
            <a:endParaRPr lang="en-US" sz="1200" dirty="0">
              <a:latin typeface="Special Elite"/>
            </a:endParaRPr>
          </a:p>
          <a:p>
            <a:pPr algn="ctr"/>
            <a:r>
              <a:rPr lang="en-US" sz="1200" dirty="0">
                <a:latin typeface="Special Elite"/>
              </a:rPr>
              <a:t>Sunny Side Up Eggs, Tavern Blend Cheese, Cheddar Cheese, Ground Italian Sausage, Bacon, Pico De Gallo, Garlic Oil, Green Onion</a:t>
            </a:r>
            <a:br>
              <a:rPr lang="en-US" sz="1200" dirty="0">
                <a:latin typeface="Special Elite" panose="02000506000000020004" pitchFamily="2" charset="0"/>
              </a:rPr>
            </a:br>
            <a:br>
              <a:rPr lang="en-US" sz="1200" dirty="0">
                <a:latin typeface="Special Elite"/>
              </a:rPr>
            </a:br>
            <a:r>
              <a:rPr lang="en-US" sz="1200" b="1" dirty="0">
                <a:latin typeface="Special Elite"/>
              </a:rPr>
              <a:t>Chicken N Waffle $18</a:t>
            </a:r>
            <a:r>
              <a:rPr lang="en-US" sz="1200" b="1" dirty="0">
                <a:latin typeface="Special Elite"/>
                <a:ea typeface="Calibri"/>
                <a:cs typeface="Calibri"/>
              </a:rPr>
              <a:t> </a:t>
            </a:r>
          </a:p>
          <a:p>
            <a:pPr algn="ctr"/>
            <a:r>
              <a:rPr lang="en-US" sz="1200" dirty="0">
                <a:latin typeface="Special Elite"/>
                <a:ea typeface="Calibri"/>
                <a:cs typeface="Calibri"/>
              </a:rPr>
              <a:t>Buttermilk </a:t>
            </a:r>
            <a:r>
              <a:rPr lang="en-US" sz="1200" dirty="0">
                <a:latin typeface="Special Elite"/>
              </a:rPr>
              <a:t>Fried </a:t>
            </a:r>
            <a:r>
              <a:rPr lang="en-US" sz="1200" dirty="0">
                <a:latin typeface="Special Elite"/>
                <a:ea typeface="Calibri"/>
                <a:cs typeface="Calibri"/>
              </a:rPr>
              <a:t>Chicken</a:t>
            </a:r>
            <a:r>
              <a:rPr lang="en-US" sz="1200" dirty="0">
                <a:latin typeface="Special Elite"/>
              </a:rPr>
              <a:t>, </a:t>
            </a:r>
            <a:r>
              <a:rPr lang="en-US" sz="1200" dirty="0">
                <a:latin typeface="Special Elite"/>
                <a:ea typeface="Calibri"/>
                <a:cs typeface="Calibri"/>
              </a:rPr>
              <a:t>Belgian Waffle</a:t>
            </a:r>
            <a:r>
              <a:rPr lang="en-US" sz="1200" dirty="0">
                <a:latin typeface="Special Elite"/>
              </a:rPr>
              <a:t>, </a:t>
            </a:r>
            <a:r>
              <a:rPr lang="en-US" sz="1200" dirty="0">
                <a:latin typeface="Special Elite"/>
                <a:ea typeface="Calibri"/>
                <a:cs typeface="Calibri"/>
              </a:rPr>
              <a:t>Pecan Syrup, Smoked Chili </a:t>
            </a:r>
            <a:r>
              <a:rPr lang="en-US" sz="1200" dirty="0">
                <a:latin typeface="Special Elite"/>
              </a:rPr>
              <a:t>Butter</a:t>
            </a:r>
            <a:r>
              <a:rPr lang="en-US" sz="1200" dirty="0">
                <a:latin typeface="Special Elite"/>
                <a:ea typeface="Calibri"/>
                <a:cs typeface="Calibri"/>
              </a:rPr>
              <a:t>, </a:t>
            </a:r>
            <a:r>
              <a:rPr lang="en-US" sz="1200" dirty="0">
                <a:latin typeface="Special Elite"/>
              </a:rPr>
              <a:t>Maple Aioli </a:t>
            </a:r>
          </a:p>
          <a:p>
            <a:pPr algn="ctr"/>
            <a:r>
              <a:rPr lang="en-US" sz="1200" dirty="0">
                <a:latin typeface="Special Elite"/>
              </a:rPr>
              <a:t>Make it </a:t>
            </a:r>
            <a:r>
              <a:rPr lang="en-US" sz="1200" b="1" dirty="0">
                <a:latin typeface="Special Elite"/>
              </a:rPr>
              <a:t>Nashville Hot $1</a:t>
            </a:r>
            <a:endParaRPr lang="en-US" sz="1200" dirty="0">
              <a:latin typeface="Special Elite"/>
            </a:endParaRPr>
          </a:p>
          <a:p>
            <a:pPr algn="ctr"/>
            <a:endParaRPr lang="en-US" sz="1200" dirty="0">
              <a:latin typeface="Special Elite"/>
            </a:endParaRPr>
          </a:p>
          <a:p>
            <a:pPr algn="ctr"/>
            <a:r>
              <a:rPr lang="en-US" sz="1200" b="1" dirty="0">
                <a:latin typeface="Special Elite"/>
              </a:rPr>
              <a:t>Tavern Tots</a:t>
            </a:r>
            <a:r>
              <a:rPr lang="en-US" sz="1200" dirty="0">
                <a:latin typeface="Aptos"/>
              </a:rPr>
              <a:t> </a:t>
            </a:r>
            <a:r>
              <a:rPr lang="en-US" sz="1200" b="1" dirty="0">
                <a:latin typeface="Special Elite"/>
              </a:rPr>
              <a:t>$16</a:t>
            </a:r>
            <a:br>
              <a:rPr lang="en-US" sz="1200" b="1" dirty="0">
                <a:latin typeface="Special Elite"/>
              </a:rPr>
            </a:br>
            <a:r>
              <a:rPr lang="en-US" sz="1200" b="1" dirty="0">
                <a:latin typeface="Special Elite"/>
                <a:ea typeface="+mn-lt"/>
                <a:cs typeface="+mn-lt"/>
              </a:rPr>
              <a:t>Tater Tots, Chorizo, 2 Eggs (Your Way), Pico de Gallo, </a:t>
            </a:r>
            <a:r>
              <a:rPr lang="en-US" sz="1200" dirty="0">
                <a:latin typeface="Special Elite"/>
                <a:ea typeface="+mn-lt"/>
                <a:cs typeface="+mn-lt"/>
              </a:rPr>
              <a:t>Avocado Mash, Cheddar Cheese, Bang </a:t>
            </a:r>
            <a:r>
              <a:rPr lang="en-US" sz="1200" dirty="0" err="1">
                <a:latin typeface="Special Elite"/>
                <a:ea typeface="+mn-lt"/>
                <a:cs typeface="+mn-lt"/>
              </a:rPr>
              <a:t>Bang</a:t>
            </a:r>
            <a:r>
              <a:rPr lang="en-US" sz="1200" dirty="0">
                <a:latin typeface="Special Elite"/>
                <a:ea typeface="+mn-lt"/>
                <a:cs typeface="+mn-lt"/>
              </a:rPr>
              <a:t> Sauce, Scallion</a:t>
            </a:r>
          </a:p>
          <a:p>
            <a:pPr algn="ctr"/>
            <a:endParaRPr lang="en-US" sz="1200" b="1" dirty="0">
              <a:latin typeface="Special Elite"/>
              <a:ea typeface="+mn-lt"/>
              <a:cs typeface="+mn-lt"/>
            </a:endParaRPr>
          </a:p>
          <a:p>
            <a:pPr algn="ctr"/>
            <a:endParaRPr lang="en-US" sz="1200" b="1" dirty="0">
              <a:latin typeface="Special Elite"/>
            </a:endParaRPr>
          </a:p>
          <a:p>
            <a:pPr algn="ctr" fontAlgn="base"/>
            <a:endParaRPr lang="en-US" sz="1200" b="1" dirty="0">
              <a:latin typeface="Special Elite" panose="02000506000000020004" pitchFamily="2" charset="0"/>
            </a:endParaRPr>
          </a:p>
          <a:p>
            <a:pPr algn="ctr"/>
            <a:endParaRPr lang="en-US" sz="1200" dirty="0">
              <a:latin typeface="Special Elite" panose="02000506000000020004" pitchFamily="2" charset="0"/>
            </a:endParaRPr>
          </a:p>
          <a:p>
            <a:pPr algn="ctr"/>
            <a:endParaRPr lang="en-US" sz="1100" dirty="0">
              <a:latin typeface="Special Elite" panose="02000506000000020004" pitchFamily="2" charset="0"/>
            </a:endParaRPr>
          </a:p>
          <a:p>
            <a:pPr algn="ctr" fontAlgn="base"/>
            <a:endParaRPr lang="en-US" sz="1200" dirty="0">
              <a:latin typeface="Special Elite" panose="02000506000000020004" pitchFamily="2" charset="0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17C90CA-80CB-47CD-A174-6F5E1BB37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871875"/>
              </p:ext>
            </p:extLst>
          </p:nvPr>
        </p:nvGraphicFramePr>
        <p:xfrm>
          <a:off x="3657600" y="927470"/>
          <a:ext cx="3377245" cy="539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77245">
                  <a:extLst>
                    <a:ext uri="{9D8B030D-6E8A-4147-A177-3AD203B41FA5}">
                      <a16:colId xmlns:a16="http://schemas.microsoft.com/office/drawing/2014/main" val="684940057"/>
                    </a:ext>
                  </a:extLst>
                </a:gridCol>
              </a:tblGrid>
              <a:tr h="514329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Special Elite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Smashed Avocado Toast $14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Special Elite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Sourdough, Smashed Avocado, Pico De Gallo, Feta, Radish, Pickled Red Onions, Sriracha Aioli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Add Ons:</a:t>
                      </a: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 Bacon </a:t>
                      </a:r>
                      <a: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$2, </a:t>
                      </a: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Egg </a:t>
                      </a:r>
                      <a: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$2</a:t>
                      </a:r>
                      <a:b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</a:br>
                      <a:b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</a:br>
                      <a: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OG Breakfast Sandwich $15</a:t>
                      </a:r>
                      <a:b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</a:br>
                      <a: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Fried Eggs, Havarti Cheese, </a:t>
                      </a: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Bacon or Sausage, Choice of Challah, Sourdough Toast or Cheddar Biscuit, Side of Mixed Greens</a:t>
                      </a:r>
                      <a:b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</a:b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Sub Side Tater Tots $2</a:t>
                      </a:r>
                    </a:p>
                    <a:p>
                      <a:pPr lvl="0" algn="ctr">
                        <a:buNone/>
                      </a:pPr>
                      <a:b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</a:br>
                      <a: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Brunch Bird Sammie $16</a:t>
                      </a:r>
                      <a:b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</a:br>
                      <a: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House Cheddar Biscuit, Buttermilk </a:t>
                      </a: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Fried Chicken, Fried Egg, Cheddar Cheese, Hot Honey, Pickles, Maple Aioli, Side of Mixed Greens</a:t>
                      </a:r>
                      <a:b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</a:b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Sub Side Tater Tots $2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Make it </a:t>
                      </a:r>
                      <a: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Nashville Hot $1 </a:t>
                      </a:r>
                      <a:br>
                        <a:rPr lang="en-US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</a:b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Special Elite"/>
                      </a:endParaRPr>
                    </a:p>
                    <a:p>
                      <a:pPr lvl="0" algn="ctr">
                        <a:buNone/>
                      </a:pPr>
                      <a:b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  <a:ea typeface="+mn-ea"/>
                          <a:cs typeface="+mn-cs"/>
                        </a:rPr>
                      </a:br>
                      <a:r>
                        <a:rPr lang="de-DE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A La Carte Brunch Items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Special Elite"/>
                        <a:ea typeface="+mn-ea"/>
                        <a:cs typeface="+mn-cs"/>
                      </a:endParaRPr>
                    </a:p>
                    <a:p>
                      <a:pPr lvl="0" algn="ctr">
                        <a:buNone/>
                      </a:pPr>
                      <a:r>
                        <a:rPr lang="de-DE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$ 9 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French Toast &amp; Maple </a:t>
                      </a:r>
                      <a:r>
                        <a:rPr lang="de-DE" sz="1200" b="0" i="0" u="none" strike="noStrike" noProof="0" dirty="0" err="1">
                          <a:solidFill>
                            <a:srgbClr val="000000"/>
                          </a:solidFill>
                          <a:latin typeface="Special Elite"/>
                        </a:rPr>
                        <a:t>Syrup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 </a:t>
                      </a:r>
                      <a:b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</a:b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$6 Two Eggs Any Style 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Special Elite"/>
                      </a:endParaRPr>
                    </a:p>
                    <a:p>
                      <a:pPr lvl="0" algn="ctr">
                        <a:buNone/>
                      </a:pPr>
                      <a:r>
                        <a:rPr lang="de-DE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$5 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 </a:t>
                      </a:r>
                      <a:r>
                        <a:rPr lang="de-DE" sz="1200" b="0" i="0" u="none" strike="noStrike" noProof="0" dirty="0" err="1">
                          <a:solidFill>
                            <a:srgbClr val="000000"/>
                          </a:solidFill>
                          <a:latin typeface="Special Elite"/>
                        </a:rPr>
                        <a:t>Applewood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 </a:t>
                      </a:r>
                      <a:r>
                        <a:rPr lang="de-DE" sz="1200" b="0" i="0" u="none" strike="noStrike" noProof="0" dirty="0" err="1">
                          <a:solidFill>
                            <a:srgbClr val="000000"/>
                          </a:solidFill>
                          <a:latin typeface="Special Elite"/>
                        </a:rPr>
                        <a:t>Smoked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 Bacon, </a:t>
                      </a:r>
                      <a:r>
                        <a:rPr lang="de-DE" sz="1200" b="0" i="0" u="none" strike="noStrike" noProof="0" dirty="0" err="1">
                          <a:solidFill>
                            <a:srgbClr val="000000"/>
                          </a:solidFill>
                          <a:latin typeface="Special Elite"/>
                        </a:rPr>
                        <a:t>Sausage</a:t>
                      </a:r>
                      <a:endParaRPr lang="en-US" sz="1200" b="0" i="0" u="none" strike="noStrike" noProof="0" dirty="0" err="1">
                        <a:solidFill>
                          <a:srgbClr val="000000"/>
                        </a:solidFill>
                        <a:latin typeface="Special Elite"/>
                      </a:endParaRPr>
                    </a:p>
                    <a:p>
                      <a:pPr lvl="0" algn="ctr">
                        <a:buNone/>
                      </a:pPr>
                      <a:r>
                        <a:rPr lang="de-DE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$4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 </a:t>
                      </a:r>
                      <a:r>
                        <a:rPr lang="de-DE" sz="1200" b="0" i="0" u="none" strike="noStrike" noProof="0" dirty="0" err="1">
                          <a:solidFill>
                            <a:srgbClr val="000000"/>
                          </a:solidFill>
                          <a:latin typeface="Special Elite"/>
                        </a:rPr>
                        <a:t>Belgian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 Waffle, Tater </a:t>
                      </a:r>
                      <a:r>
                        <a:rPr lang="de-DE" sz="1200" b="0" i="0" u="none" strike="noStrike" noProof="0" dirty="0" err="1">
                          <a:solidFill>
                            <a:srgbClr val="000000"/>
                          </a:solidFill>
                          <a:latin typeface="Special Elite"/>
                        </a:rPr>
                        <a:t>Tots</a:t>
                      </a:r>
                      <a:endParaRPr lang="en-US" sz="1200" b="0" i="0" u="none" strike="noStrike" noProof="0" dirty="0" err="1">
                        <a:solidFill>
                          <a:srgbClr val="000000"/>
                        </a:solidFill>
                        <a:latin typeface="Special Elite"/>
                      </a:endParaRPr>
                    </a:p>
                    <a:p>
                      <a:pPr lvl="0" algn="ctr">
                        <a:buNone/>
                      </a:pPr>
                      <a:r>
                        <a:rPr lang="de-DE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$3 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House Cheddar </a:t>
                      </a:r>
                      <a:r>
                        <a:rPr lang="de-DE" sz="1200" b="0" i="0" u="none" strike="noStrike" noProof="0" dirty="0" err="1">
                          <a:solidFill>
                            <a:srgbClr val="000000"/>
                          </a:solidFill>
                          <a:latin typeface="Special Elite"/>
                        </a:rPr>
                        <a:t>Biscuit</a:t>
                      </a:r>
                      <a:endParaRPr lang="en-US" sz="1200" b="0" i="0" u="none" strike="noStrike" noProof="0" dirty="0" err="1">
                        <a:solidFill>
                          <a:srgbClr val="000000"/>
                        </a:solidFill>
                        <a:latin typeface="Special Elite"/>
                      </a:endParaRPr>
                    </a:p>
                    <a:p>
                      <a:pPr lvl="0" algn="ctr">
                        <a:buNone/>
                      </a:pPr>
                      <a:r>
                        <a:rPr lang="de-DE" sz="1200" b="1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$2 </a:t>
                      </a:r>
                      <a:r>
                        <a:rPr lang="de-DE" sz="1200" b="0" i="0" u="none" strike="noStrike" noProof="0" dirty="0" err="1">
                          <a:solidFill>
                            <a:srgbClr val="000000"/>
                          </a:solidFill>
                          <a:latin typeface="Special Elite"/>
                        </a:rPr>
                        <a:t>Sourdough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 </a:t>
                      </a:r>
                      <a:r>
                        <a:rPr lang="de-DE" sz="1200" b="0" i="0" u="none" strike="noStrike" noProof="0" dirty="0" err="1">
                          <a:solidFill>
                            <a:srgbClr val="000000"/>
                          </a:solidFill>
                          <a:latin typeface="Special Elite"/>
                        </a:rPr>
                        <a:t>or</a:t>
                      </a:r>
                      <a:r>
                        <a:rPr lang="de-DE" sz="1200" b="0" i="0" u="none" strike="noStrike" noProof="0" dirty="0">
                          <a:solidFill>
                            <a:srgbClr val="000000"/>
                          </a:solidFill>
                          <a:latin typeface="Special Elite"/>
                        </a:rPr>
                        <a:t> Challah Toast</a:t>
                      </a:r>
                      <a:endParaRPr lang="de-DE" dirty="0"/>
                    </a:p>
                    <a:p>
                      <a:pPr algn="ctr"/>
                      <a:endParaRPr lang="de-DE" sz="1200" b="0" i="0" u="none" strike="noStrike" noProof="0" dirty="0">
                        <a:solidFill>
                          <a:srgbClr val="000000"/>
                        </a:solidFill>
                        <a:latin typeface="Special Elite"/>
                      </a:endParaRPr>
                    </a:p>
                    <a:p>
                      <a:pPr algn="ctr" fontAlgn="base"/>
                      <a:endParaRPr lang="en-US" sz="1200" b="1" dirty="0">
                        <a:latin typeface="Special Elite" panose="02000506000000020004" pitchFamily="2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6623642"/>
                  </a:ext>
                </a:extLst>
              </a:tr>
            </a:tbl>
          </a:graphicData>
        </a:graphic>
      </p:graphicFrame>
      <p:pic>
        <p:nvPicPr>
          <p:cNvPr id="36" name="Picture 35" descr="A close up of a logo&#10;&#10;Description automatically generated">
            <a:extLst>
              <a:ext uri="{FF2B5EF4-FFF2-40B4-BE49-F238E27FC236}">
                <a16:creationId xmlns:a16="http://schemas.microsoft.com/office/drawing/2014/main" id="{4E0DD9B0-91D8-442A-B175-C6589E410E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06" r="4816" b="97374"/>
          <a:stretch/>
        </p:blipFill>
        <p:spPr>
          <a:xfrm rot="5400000">
            <a:off x="619710" y="3949123"/>
            <a:ext cx="5847091" cy="153317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7EE498A6-C99B-4605-9846-54256A05BB92}"/>
              </a:ext>
            </a:extLst>
          </p:cNvPr>
          <p:cNvSpPr/>
          <p:nvPr/>
        </p:nvSpPr>
        <p:spPr>
          <a:xfrm>
            <a:off x="1349222" y="32934"/>
            <a:ext cx="4556277" cy="95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341150">
              <a:lnSpc>
                <a:spcPct val="90000"/>
              </a:lnSpc>
            </a:pPr>
            <a:r>
              <a:rPr lang="en-US" sz="2400">
                <a:solidFill>
                  <a:srgbClr val="000000"/>
                </a:solidFill>
                <a:latin typeface="Special Elite" panose="02000506000000020004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MANOR HILL TAVERN</a:t>
            </a:r>
          </a:p>
          <a:p>
            <a:pPr lvl="0" algn="ctr" defTabSz="1341150">
              <a:lnSpc>
                <a:spcPct val="90000"/>
              </a:lnSpc>
            </a:pPr>
            <a:r>
              <a:rPr lang="en-US" sz="2400">
                <a:solidFill>
                  <a:srgbClr val="000000"/>
                </a:solidFill>
                <a:latin typeface="Special Elite" panose="02000506000000020004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BRUNCH MENU</a:t>
            </a:r>
            <a:r>
              <a:rPr lang="en-US" sz="2400">
                <a:solidFill>
                  <a:prstClr val="black"/>
                </a:solidFill>
                <a:latin typeface="Special Elite" panose="0200050600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 algn="ctr" defTabSz="1341150">
              <a:lnSpc>
                <a:spcPct val="90000"/>
              </a:lnSpc>
            </a:pPr>
            <a:r>
              <a:rPr lang="en-US" sz="1400">
                <a:solidFill>
                  <a:prstClr val="black"/>
                </a:solidFill>
                <a:latin typeface="Special Elite" panose="0200050600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Available Saturday &amp; Sunday until 2 PM</a:t>
            </a:r>
            <a:endParaRPr lang="en-US" sz="14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38443E-E071-4FB6-AA66-F003159CD1B9}"/>
              </a:ext>
            </a:extLst>
          </p:cNvPr>
          <p:cNvSpPr txBox="1"/>
          <p:nvPr/>
        </p:nvSpPr>
        <p:spPr>
          <a:xfrm>
            <a:off x="151767" y="6934085"/>
            <a:ext cx="7167794" cy="24929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 algn="ctr" defTabSz="1131570" rtl="0" eaLnBrk="1" latinLnBrk="0" hangingPunct="1">
              <a:buNone/>
            </a:pPr>
            <a:r>
              <a:rPr lang="en-US" sz="2400" b="1" dirty="0">
                <a:latin typeface="Special Elite"/>
                <a:cs typeface="Times New Roman"/>
              </a:rPr>
              <a:t>Brunch Cocktails</a:t>
            </a:r>
            <a:endParaRPr lang="en-US" sz="1200" b="1" i="0" u="none" strike="noStrike" kern="1200" dirty="0">
              <a:effectLst/>
              <a:latin typeface="Special Elite"/>
              <a:cs typeface="Times New Roman"/>
            </a:endParaRPr>
          </a:p>
          <a:p>
            <a:pPr algn="ctr"/>
            <a:r>
              <a:rPr lang="en-US" sz="1200" b="1" i="0" u="none" strike="noStrike" kern="1200" dirty="0">
                <a:solidFill>
                  <a:srgbClr val="000000"/>
                </a:solidFill>
                <a:effectLst/>
                <a:latin typeface="Special Elite"/>
              </a:rPr>
              <a:t>Cold Blooded Mary</a:t>
            </a:r>
            <a:r>
              <a:rPr lang="en-US" sz="1200" b="1" dirty="0">
                <a:solidFill>
                  <a:srgbClr val="000000"/>
                </a:solidFill>
                <a:latin typeface="Special Elite"/>
              </a:rPr>
              <a:t> </a:t>
            </a:r>
            <a:r>
              <a:rPr lang="en-US" sz="1200" b="1" i="0" u="none" strike="noStrike" kern="1200" dirty="0">
                <a:solidFill>
                  <a:srgbClr val="000000"/>
                </a:solidFill>
                <a:effectLst/>
                <a:latin typeface="Special Elite"/>
              </a:rPr>
              <a:t>~ </a:t>
            </a:r>
            <a:r>
              <a:rPr lang="en-US" sz="1200" i="0" u="none" strike="noStrike" kern="1200" dirty="0">
                <a:solidFill>
                  <a:srgbClr val="000000"/>
                </a:solidFill>
                <a:effectLst/>
                <a:latin typeface="Special Elite"/>
              </a:rPr>
              <a:t>Tito’s, House Made Bloody Mix, Cold Pizza Slice, Olive </a:t>
            </a:r>
            <a:r>
              <a:rPr lang="en-US" sz="1200" b="1" i="0" u="none" strike="noStrike" kern="1200" dirty="0">
                <a:solidFill>
                  <a:srgbClr val="000000"/>
                </a:solidFill>
                <a:effectLst/>
                <a:latin typeface="Special Elite"/>
              </a:rPr>
              <a:t>$12</a:t>
            </a:r>
          </a:p>
          <a:p>
            <a:pPr algn="ctr"/>
            <a:endParaRPr lang="en-US" sz="1200" b="1" i="0" u="none" strike="noStrike" kern="1200" dirty="0">
              <a:solidFill>
                <a:srgbClr val="000000"/>
              </a:solidFill>
              <a:effectLst/>
              <a:latin typeface="Special Elite"/>
            </a:endParaRPr>
          </a:p>
          <a:p>
            <a:pPr algn="ctr"/>
            <a:r>
              <a:rPr lang="en-US" sz="1200" b="1" dirty="0">
                <a:solidFill>
                  <a:srgbClr val="000000"/>
                </a:solidFill>
                <a:latin typeface="Special Elite"/>
              </a:rPr>
              <a:t>Mimosa Your Way ~ </a:t>
            </a:r>
            <a:r>
              <a:rPr lang="en-US" sz="1200" dirty="0">
                <a:solidFill>
                  <a:srgbClr val="000000"/>
                </a:solidFill>
                <a:latin typeface="Special Elite"/>
              </a:rPr>
              <a:t>Orange, Pineapple, Grapefruit, or Cranberry </a:t>
            </a:r>
          </a:p>
          <a:p>
            <a:pPr algn="ctr"/>
            <a:r>
              <a:rPr lang="en-US" sz="1200" b="1" dirty="0">
                <a:solidFill>
                  <a:srgbClr val="000000"/>
                </a:solidFill>
                <a:latin typeface="Special Elite"/>
              </a:rPr>
              <a:t>$9 ~Glass $34 ~Pitcher</a:t>
            </a:r>
            <a:endParaRPr lang="en-US" sz="1200" b="1" dirty="0">
              <a:latin typeface="Special Elite"/>
            </a:endParaRPr>
          </a:p>
          <a:p>
            <a:pPr algn="ctr" fontAlgn="t"/>
            <a:endParaRPr lang="en-US" sz="1200" b="1" dirty="0">
              <a:solidFill>
                <a:srgbClr val="000000"/>
              </a:solidFill>
              <a:latin typeface="Special Elite" panose="02000506000000020004" pitchFamily="2" charset="0"/>
            </a:endParaRPr>
          </a:p>
          <a:p>
            <a:pPr algn="ctr" fontAlgn="t"/>
            <a:r>
              <a:rPr lang="en-US" sz="1200" b="1" dirty="0">
                <a:solidFill>
                  <a:srgbClr val="000000"/>
                </a:solidFill>
                <a:latin typeface="Special Elite"/>
              </a:rPr>
              <a:t>Passionfruit Spritz ~ </a:t>
            </a:r>
            <a:r>
              <a:rPr lang="en-US" sz="1200" dirty="0">
                <a:solidFill>
                  <a:srgbClr val="000000"/>
                </a:solidFill>
                <a:latin typeface="Special Elite"/>
              </a:rPr>
              <a:t> Aperol, </a:t>
            </a:r>
            <a:r>
              <a:rPr lang="en-US" sz="1200" dirty="0" err="1">
                <a:solidFill>
                  <a:srgbClr val="000000"/>
                </a:solidFill>
                <a:latin typeface="Special Elite"/>
              </a:rPr>
              <a:t>Chinola</a:t>
            </a:r>
            <a:r>
              <a:rPr lang="en-US" sz="1200">
                <a:solidFill>
                  <a:srgbClr val="000000"/>
                </a:solidFill>
                <a:latin typeface="Special Elite"/>
              </a:rPr>
              <a:t> Passionfruit, </a:t>
            </a:r>
            <a:r>
              <a:rPr lang="en-US" sz="1200" dirty="0">
                <a:solidFill>
                  <a:srgbClr val="000000"/>
                </a:solidFill>
                <a:latin typeface="Special Elite"/>
              </a:rPr>
              <a:t>Lemon, Angostura Bitters, Champagne </a:t>
            </a:r>
            <a:r>
              <a:rPr lang="en-US" sz="1200" b="1" dirty="0">
                <a:solidFill>
                  <a:srgbClr val="000000"/>
                </a:solidFill>
                <a:latin typeface="Special Elite"/>
              </a:rPr>
              <a:t>$12</a:t>
            </a:r>
          </a:p>
          <a:p>
            <a:pPr algn="ctr" fontAlgn="t"/>
            <a:endParaRPr lang="en-US" sz="1200" b="1" dirty="0">
              <a:solidFill>
                <a:srgbClr val="000000"/>
              </a:solidFill>
              <a:latin typeface="Special Elite"/>
            </a:endParaRPr>
          </a:p>
          <a:p>
            <a:pPr algn="ctr"/>
            <a:r>
              <a:rPr lang="en-US" sz="1200" b="1" dirty="0">
                <a:solidFill>
                  <a:srgbClr val="000000"/>
                </a:solidFill>
                <a:latin typeface="Special Elite"/>
              </a:rPr>
              <a:t>Irish Coffee ~ </a:t>
            </a:r>
            <a:r>
              <a:rPr lang="en-US" sz="1200" dirty="0">
                <a:solidFill>
                  <a:srgbClr val="000000"/>
                </a:solidFill>
                <a:latin typeface="Special Elite"/>
              </a:rPr>
              <a:t>Hot Coffee or La Colombe Cold Brew, Baileys Irish Cream, Jameson Irish Whiskey and Whipped Cream </a:t>
            </a:r>
            <a:r>
              <a:rPr lang="en-US" sz="1200" b="1" dirty="0">
                <a:solidFill>
                  <a:srgbClr val="000000"/>
                </a:solidFill>
                <a:latin typeface="Special Elite"/>
              </a:rPr>
              <a:t>$12</a:t>
            </a:r>
          </a:p>
          <a:p>
            <a:pPr marL="0" algn="ctr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solidFill>
                <a:srgbClr val="000000"/>
              </a:solidFill>
              <a:latin typeface="Special Elite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648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421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Mull</dc:creator>
  <cp:lastModifiedBy>Kayla Zito</cp:lastModifiedBy>
  <cp:revision>138</cp:revision>
  <cp:lastPrinted>2025-05-24T13:31:54Z</cp:lastPrinted>
  <dcterms:created xsi:type="dcterms:W3CDTF">2017-01-16T13:24:16Z</dcterms:created>
  <dcterms:modified xsi:type="dcterms:W3CDTF">2026-05-17T19:04:47Z</dcterms:modified>
</cp:coreProperties>
</file>